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1pPr>
    <a:lvl2pPr marL="0" marR="0" indent="2286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2pPr>
    <a:lvl3pPr marL="0" marR="0" indent="4572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3pPr>
    <a:lvl4pPr marL="0" marR="0" indent="6858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4pPr>
    <a:lvl5pPr marL="0" marR="0" indent="9144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5pPr>
    <a:lvl6pPr marL="0" marR="0" indent="11430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6pPr>
    <a:lvl7pPr marL="0" marR="0" indent="13716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7pPr>
    <a:lvl8pPr marL="0" marR="0" indent="16002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8pPr>
    <a:lvl9pPr marL="0" marR="0" indent="18288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 snapToObjects="1">
      <p:cViewPr varScale="1">
        <p:scale>
          <a:sx n="58" d="100"/>
          <a:sy n="58" d="100"/>
        </p:scale>
        <p:origin x="47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778000" y="7073900"/>
            <a:ext cx="20828000" cy="552227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400"/>
            </a:lvl1pPr>
            <a:lvl2pPr marL="0" indent="0">
              <a:spcBef>
                <a:spcPts val="0"/>
              </a:spcBef>
              <a:buSzTx/>
              <a:buNone/>
              <a:defRPr sz="5400"/>
            </a:lvl2pPr>
            <a:lvl3pPr marL="0" indent="0">
              <a:spcBef>
                <a:spcPts val="0"/>
              </a:spcBef>
              <a:buSzTx/>
              <a:buNone/>
              <a:defRPr sz="5400"/>
            </a:lvl3pPr>
            <a:lvl4pPr marL="0" indent="0">
              <a:spcBef>
                <a:spcPts val="0"/>
              </a:spcBef>
              <a:buSzTx/>
              <a:buNone/>
              <a:defRPr sz="5400"/>
            </a:lvl4pPr>
            <a:lvl5pPr marL="0" indent="0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19799"/>
            <a:ext cx="196215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14374" indent="-714374">
              <a:defRPr sz="5400"/>
            </a:lvl1pPr>
            <a:lvl2pPr marL="1425575" indent="-714375">
              <a:defRPr sz="5400"/>
            </a:lvl2pPr>
            <a:lvl3pPr marL="2136775" indent="-714375">
              <a:defRPr sz="5400"/>
            </a:lvl3pPr>
            <a:lvl4pPr marL="2847975" indent="-714375">
              <a:defRPr sz="5400"/>
            </a:lvl4pPr>
            <a:lvl5pPr marL="3559175" indent="-714375"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 b="0"/>
            </a:lvl1pPr>
            <a:lvl2pPr marL="1117600" indent="-558800">
              <a:spcBef>
                <a:spcPts val="4500"/>
              </a:spcBef>
              <a:defRPr sz="3800" b="0"/>
            </a:lvl2pPr>
            <a:lvl3pPr marL="1676400" indent="-558800">
              <a:spcBef>
                <a:spcPts val="4500"/>
              </a:spcBef>
              <a:defRPr sz="3800" b="0"/>
            </a:lvl3pPr>
            <a:lvl4pPr marL="2235200" indent="-558800">
              <a:spcBef>
                <a:spcPts val="4500"/>
              </a:spcBef>
              <a:defRPr sz="3800" b="0"/>
            </a:lvl4pPr>
            <a:lvl5pPr marL="2794000" indent="-558800">
              <a:spcBef>
                <a:spcPts val="4500"/>
              </a:spcBef>
              <a:defRPr sz="3800" b="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 marL="714374" indent="-714374">
              <a:defRPr sz="5400"/>
            </a:lvl1pPr>
            <a:lvl2pPr marL="1425575" indent="-714375">
              <a:defRPr sz="5400"/>
            </a:lvl2pPr>
            <a:lvl3pPr marL="2136775" indent="-714375">
              <a:defRPr sz="5400"/>
            </a:lvl3pPr>
            <a:lvl4pPr marL="2847975" indent="-714375">
              <a:defRPr sz="5400"/>
            </a:lvl4pPr>
            <a:lvl5pPr marL="3559175" indent="-714375"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spcBef>
                <a:spcPts val="0"/>
              </a:spcBef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1pPr>
      <a:lvl2pPr marL="127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2pPr>
      <a:lvl3pPr marL="190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3pPr>
      <a:lvl4pPr marL="254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4pPr>
      <a:lvl5pPr marL="317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5pPr>
      <a:lvl6pPr marL="381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6pPr>
      <a:lvl7pPr marL="444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7pPr>
      <a:lvl8pPr marL="508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8pPr>
      <a:lvl9pPr marL="571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wmccarthy@ucsd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extbook.ds100.org/ch/03/pandas_intro.html" TargetMode="External"/><Relationship Id="rId2" Type="http://schemas.openxmlformats.org/officeDocument/2006/relationships/hyperlink" Target="http://bit.ly/sam-pandas-01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pandas.pydata.org/pandas-docs/stable/getting_started/10min.html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andas and A2"/>
          <p:cNvSpPr txBox="1">
            <a:spLocks noGrp="1"/>
          </p:cNvSpPr>
          <p:nvPr>
            <p:ph type="ctrTitle"/>
          </p:nvPr>
        </p:nvSpPr>
        <p:spPr>
          <a:xfrm>
            <a:off x="1778000" y="2298700"/>
            <a:ext cx="13919135" cy="4648200"/>
          </a:xfrm>
          <a:prstGeom prst="rect">
            <a:avLst/>
          </a:prstGeom>
        </p:spPr>
        <p:txBody>
          <a:bodyPr/>
          <a:lstStyle/>
          <a:p>
            <a:r>
              <a:t>pandas and A2</a:t>
            </a:r>
          </a:p>
        </p:txBody>
      </p:sp>
      <p:sp>
        <p:nvSpPr>
          <p:cNvPr id="120" name="Line"/>
          <p:cNvSpPr/>
          <p:nvPr/>
        </p:nvSpPr>
        <p:spPr>
          <a:xfrm>
            <a:off x="1779441" y="7493000"/>
            <a:ext cx="20825118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1" name="Learning goals:…"/>
          <p:cNvSpPr txBox="1"/>
          <p:nvPr/>
        </p:nvSpPr>
        <p:spPr>
          <a:xfrm>
            <a:off x="16022570" y="762239"/>
            <a:ext cx="6583430" cy="609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spcBef>
                <a:spcPts val="0"/>
              </a:spcBef>
              <a:defRPr sz="3600"/>
            </a:pPr>
            <a:r>
              <a:t>Learning goals:</a:t>
            </a:r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t>Understand the Series and Data Frame data structures.</a:t>
            </a:r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t>Learn how to use Google.</a:t>
            </a:r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t>Learn how to read pandas documentation.</a:t>
            </a:r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t>Make progress on A2.</a:t>
            </a:r>
          </a:p>
        </p:txBody>
      </p:sp>
      <p:sp>
        <p:nvSpPr>
          <p:cNvPr id="122" name="COGS 108 Spring 2020…"/>
          <p:cNvSpPr txBox="1">
            <a:spLocks noGrp="1"/>
          </p:cNvSpPr>
          <p:nvPr>
            <p:ph type="subTitle" sz="quarter" idx="1"/>
          </p:nvPr>
        </p:nvSpPr>
        <p:spPr>
          <a:xfrm>
            <a:off x="1778000" y="8608615"/>
            <a:ext cx="10414000" cy="3860561"/>
          </a:xfrm>
          <a:prstGeom prst="rect">
            <a:avLst/>
          </a:prstGeom>
        </p:spPr>
        <p:txBody>
          <a:bodyPr/>
          <a:lstStyle/>
          <a:p>
            <a:r>
              <a:rPr dirty="0"/>
              <a:t>COGS 108 </a:t>
            </a:r>
            <a:r>
              <a:rPr lang="en-US" dirty="0"/>
              <a:t>Fall</a:t>
            </a:r>
            <a:r>
              <a:rPr dirty="0"/>
              <a:t> 2020</a:t>
            </a:r>
          </a:p>
          <a:p>
            <a:r>
              <a:rPr lang="en-US" dirty="0"/>
              <a:t>Atman Patel</a:t>
            </a:r>
            <a:endParaRPr dirty="0"/>
          </a:p>
          <a:p>
            <a:r>
              <a:rPr dirty="0"/>
              <a:t>Discussion 4</a:t>
            </a:r>
          </a:p>
        </p:txBody>
      </p:sp>
      <p:sp>
        <p:nvSpPr>
          <p:cNvPr id="123" name="wmccarthy@ucsd.edu…"/>
          <p:cNvSpPr txBox="1"/>
          <p:nvPr/>
        </p:nvSpPr>
        <p:spPr>
          <a:xfrm>
            <a:off x="12192000" y="8608615"/>
            <a:ext cx="10860543" cy="3860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spcBef>
                <a:spcPts val="0"/>
              </a:spcBef>
            </a:pPr>
            <a:r>
              <a:rPr lang="en-US" u="sng" dirty="0">
                <a:hlinkClick r:id="rId2"/>
              </a:rPr>
              <a:t>a2patel@eng.ucsd.edu</a:t>
            </a:r>
            <a:endParaRPr u="sng" dirty="0">
              <a:hlinkClick r:id="rId2"/>
            </a:endParaRPr>
          </a:p>
          <a:p>
            <a:pPr>
              <a:spcBef>
                <a:spcPts val="0"/>
              </a:spcBef>
            </a:pPr>
            <a:r>
              <a:rPr dirty="0"/>
              <a:t>OH: </a:t>
            </a:r>
            <a:r>
              <a:rPr lang="en-US" dirty="0"/>
              <a:t>Tue </a:t>
            </a:r>
            <a:r>
              <a:rPr dirty="0"/>
              <a:t>1</a:t>
            </a:r>
            <a:r>
              <a:rPr lang="en-US" dirty="0"/>
              <a:t>1:30am to 12:30pm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Why is this importan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is this important?</a:t>
            </a:r>
          </a:p>
        </p:txBody>
      </p:sp>
      <p:pic>
        <p:nvPicPr>
          <p:cNvPr id="164" name="Screenshot 2019-10-22 22.04.28.png" descr="Screenshot 2019-10-22 22.04.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5360" y="2641600"/>
            <a:ext cx="11976101" cy="7023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Screenshot 2019-10-22 22.04.36.png" descr="Screenshot 2019-10-22 22.04.3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2960" y="6550570"/>
            <a:ext cx="12280901" cy="758190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Rectangle"/>
          <p:cNvSpPr/>
          <p:nvPr/>
        </p:nvSpPr>
        <p:spPr>
          <a:xfrm>
            <a:off x="13379298" y="2468868"/>
            <a:ext cx="4937774" cy="941513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Rectangle"/>
          <p:cNvSpPr/>
          <p:nvPr/>
        </p:nvSpPr>
        <p:spPr>
          <a:xfrm>
            <a:off x="13168811" y="6387243"/>
            <a:ext cx="4937775" cy="941514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68" name="Screenshot 2020-02-02 15.29.29.png" descr="Screenshot 2020-02-02 15.29.2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9460" y="9223764"/>
            <a:ext cx="12192001" cy="8661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Rectangle"/>
          <p:cNvSpPr/>
          <p:nvPr/>
        </p:nvSpPr>
        <p:spPr>
          <a:xfrm>
            <a:off x="13168811" y="9255514"/>
            <a:ext cx="4937775" cy="941514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0" name="df.sort_values(…)…"/>
          <p:cNvSpPr txBox="1">
            <a:spLocks noGrp="1"/>
          </p:cNvSpPr>
          <p:nvPr>
            <p:ph type="body" sz="half" idx="1"/>
          </p:nvPr>
        </p:nvSpPr>
        <p:spPr>
          <a:xfrm>
            <a:off x="649055" y="2437118"/>
            <a:ext cx="10933906" cy="9296401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latin typeface="Menlo"/>
                <a:ea typeface="Menlo"/>
                <a:cs typeface="Menlo"/>
                <a:sym typeface="Menlo"/>
              </a:defRPr>
            </a:pPr>
            <a:r>
              <a:t>df.</a:t>
            </a:r>
            <a:r>
              <a:rPr b="0"/>
              <a:t>sort_values(…)</a:t>
            </a:r>
          </a:p>
          <a:p>
            <a:pPr marL="0" indent="0">
              <a:buSzTx/>
              <a:buNone/>
              <a:defRPr>
                <a:latin typeface="Menlo"/>
                <a:ea typeface="Menlo"/>
                <a:cs typeface="Menlo"/>
                <a:sym typeface="Menlo"/>
              </a:defRPr>
            </a:pPr>
            <a:endParaRPr b="0"/>
          </a:p>
          <a:p>
            <a:pPr marL="0" indent="0">
              <a:buSzTx/>
              <a:buNone/>
              <a:defRPr>
                <a:latin typeface="Menlo"/>
                <a:ea typeface="Menlo"/>
                <a:cs typeface="Menlo"/>
                <a:sym typeface="Menlo"/>
              </a:defRPr>
            </a:pPr>
            <a:endParaRPr b="0"/>
          </a:p>
          <a:p>
            <a:pPr marL="0" indent="0">
              <a:buSzTx/>
              <a:buNone/>
              <a:defRPr>
                <a:latin typeface="Menlo"/>
                <a:ea typeface="Menlo"/>
                <a:cs typeface="Menlo"/>
                <a:sym typeface="Menlo"/>
              </a:defRPr>
            </a:pPr>
            <a:r>
              <a:t>df[‘names’].</a:t>
            </a:r>
            <a:r>
              <a:rPr b="0"/>
              <a:t>sort_values(…)</a:t>
            </a:r>
          </a:p>
          <a:p>
            <a:pPr marL="0" indent="0">
              <a:buSzTx/>
              <a:buNone/>
              <a:defRPr>
                <a:latin typeface="Menlo"/>
                <a:ea typeface="Menlo"/>
                <a:cs typeface="Menlo"/>
                <a:sym typeface="Menlo"/>
              </a:defRPr>
            </a:pPr>
            <a:endParaRPr b="0"/>
          </a:p>
          <a:p>
            <a:pPr marL="0" indent="0">
              <a:buSzTx/>
              <a:buNone/>
              <a:defRPr>
                <a:latin typeface="Menlo"/>
                <a:ea typeface="Menlo"/>
                <a:cs typeface="Menlo"/>
                <a:sym typeface="Menlo"/>
              </a:defRPr>
            </a:pPr>
            <a:r>
              <a:t>pd.</a:t>
            </a:r>
            <a:r>
              <a:rPr b="0"/>
              <a:t>read_csv(…)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How to use Google properl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to use Google properly</a:t>
            </a:r>
          </a:p>
        </p:txBody>
      </p:sp>
      <p:sp>
        <p:nvSpPr>
          <p:cNvPr id="173" name="State your task: “I need to replace 0 with False and 1 with True.”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1382135" cy="9296400"/>
          </a:xfrm>
          <a:prstGeom prst="rect">
            <a:avLst/>
          </a:prstGeom>
        </p:spPr>
        <p:txBody>
          <a:bodyPr/>
          <a:lstStyle/>
          <a:p>
            <a:pPr marL="0" indent="0" defTabSz="627379">
              <a:spcBef>
                <a:spcPts val="3000"/>
              </a:spcBef>
              <a:buSzTx/>
              <a:buNone/>
              <a:defRPr sz="4104"/>
            </a:pPr>
            <a:r>
              <a:t>State your task:</a:t>
            </a:r>
            <a:br/>
            <a:r>
              <a:rPr b="0"/>
              <a:t>“I need to replace 0 with False and 1 with True.”</a:t>
            </a:r>
          </a:p>
          <a:p>
            <a:pPr marL="0" indent="0" defTabSz="627379">
              <a:spcBef>
                <a:spcPts val="3000"/>
              </a:spcBef>
              <a:buSzTx/>
              <a:buNone/>
              <a:defRPr sz="4104"/>
            </a:pPr>
            <a:r>
              <a:t>Remove question-specific details:</a:t>
            </a:r>
            <a:br/>
            <a:r>
              <a:rPr b="0"/>
              <a:t>“replace values”</a:t>
            </a:r>
          </a:p>
          <a:p>
            <a:pPr marL="0" indent="0" defTabSz="627379">
              <a:spcBef>
                <a:spcPts val="3000"/>
              </a:spcBef>
              <a:buSzTx/>
              <a:buNone/>
              <a:defRPr sz="4104"/>
            </a:pPr>
            <a:r>
              <a:t>Add the package name to the front:</a:t>
            </a:r>
            <a:br/>
            <a:r>
              <a:rPr b="0"/>
              <a:t>“pandas replace values”</a:t>
            </a:r>
          </a:p>
          <a:p>
            <a:pPr marL="0" indent="0" defTabSz="627379">
              <a:spcBef>
                <a:spcPts val="3000"/>
              </a:spcBef>
              <a:buSzTx/>
              <a:buNone/>
              <a:defRPr sz="4104"/>
            </a:pPr>
            <a:r>
              <a:t>If you already know the right method, just google </a:t>
            </a:r>
            <a:r>
              <a:rPr b="0"/>
              <a:t>“pandas replace”</a:t>
            </a:r>
          </a:p>
          <a:p>
            <a:pPr marL="0" lvl="6" indent="0" defTabSz="627379">
              <a:spcBef>
                <a:spcPts val="3000"/>
              </a:spcBef>
              <a:buSzTx/>
              <a:buNone/>
              <a:defRPr sz="4104"/>
            </a:pPr>
            <a:r>
              <a:t>Cheatsheets can help you find the right method</a:t>
            </a:r>
          </a:p>
        </p:txBody>
      </p:sp>
      <p:pic>
        <p:nvPicPr>
          <p:cNvPr id="174" name="Screenshot 2020-02-02 15.27.29.png" descr="Screenshot 2020-02-02 15.27.2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0422" y="3608653"/>
            <a:ext cx="10993578" cy="82766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1" build="p" bldLvl="5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How to read pandas docu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3419">
              <a:defRPr sz="9407"/>
            </a:lvl1pPr>
          </a:lstStyle>
          <a:p>
            <a:r>
              <a:t>How to read pandas documentation</a:t>
            </a:r>
          </a:p>
        </p:txBody>
      </p:sp>
      <p:sp>
        <p:nvSpPr>
          <p:cNvPr id="177" name="Skip the table of method parameters and look at the examples.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1382135" cy="9296400"/>
          </a:xfrm>
          <a:prstGeom prst="rect">
            <a:avLst/>
          </a:prstGeom>
        </p:spPr>
        <p:txBody>
          <a:bodyPr/>
          <a:lstStyle/>
          <a:p>
            <a:pPr marL="0" indent="0" defTabSz="767715">
              <a:spcBef>
                <a:spcPts val="3700"/>
              </a:spcBef>
              <a:buSzTx/>
              <a:buNone/>
              <a:defRPr sz="5022"/>
            </a:pPr>
            <a:r>
              <a:t>Skip the table of method parameters and look at the examples.</a:t>
            </a:r>
          </a:p>
          <a:p>
            <a:pPr marL="0" indent="0" defTabSz="767715">
              <a:spcBef>
                <a:spcPts val="3700"/>
              </a:spcBef>
              <a:buSzTx/>
              <a:buNone/>
              <a:defRPr sz="5022"/>
            </a:pPr>
            <a:r>
              <a:t>Copy example, then modify it to work for your notebook.</a:t>
            </a:r>
          </a:p>
          <a:p>
            <a:pPr marL="0" indent="0" defTabSz="767715">
              <a:spcBef>
                <a:spcPts val="3700"/>
              </a:spcBef>
              <a:buSzTx/>
              <a:buNone/>
              <a:defRPr sz="5022"/>
            </a:pPr>
            <a:r>
              <a:t>If needed, refer back to the method parameters for fine-tuning.</a:t>
            </a:r>
          </a:p>
          <a:p>
            <a:pPr marL="0" indent="0" defTabSz="767715">
              <a:spcBef>
                <a:spcPts val="3700"/>
              </a:spcBef>
              <a:buSzTx/>
              <a:buNone/>
              <a:defRPr sz="5022"/>
            </a:pPr>
            <a:r>
              <a:t>(The method in the picture on the right solves Q2.)</a:t>
            </a:r>
          </a:p>
        </p:txBody>
      </p:sp>
      <p:pic>
        <p:nvPicPr>
          <p:cNvPr id="178" name="Screenshot 2019-10-22 22.13.07.png" descr="Screenshot 2019-10-22 22.13.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5946" y="2641600"/>
            <a:ext cx="9628922" cy="198131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Screenshot 2019-10-22 22.13.38.png" descr="Screenshot 2019-10-22 22.13.3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9263" y="3305440"/>
            <a:ext cx="13304737" cy="19404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1" build="p" bldLvl="5" animBg="1" advAuto="0"/>
      <p:bldP spid="178" grpId="2" animBg="1" advAuto="0"/>
      <p:bldP spid="179" grpId="3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Finally: don’t use loop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Finally: don’t use loops</a:t>
            </a:r>
          </a:p>
        </p:txBody>
      </p:sp>
      <p:sp>
        <p:nvSpPr>
          <p:cNvPr id="182" name="If you find yourself trying to write a for/while loop when working with pandas, you’re almost definitely doing it wrong.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0699495" cy="929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If you find yourself trying to write a for/while loop when working with pandas, you’re almost definitely doing it wrong.</a:t>
            </a:r>
          </a:p>
          <a:p>
            <a:pPr marL="0" indent="0">
              <a:buSzTx/>
              <a:buNone/>
            </a:pPr>
            <a:r>
              <a:t>Look for the right pandas method. And ask your friend + staff for help.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1" build="p" bldLvl="5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review of next wee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Preview of next week</a:t>
            </a:r>
          </a:p>
        </p:txBody>
      </p:sp>
      <p:sp>
        <p:nvSpPr>
          <p:cNvPr id="185" name="Why do cells work the first time but not the second?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9329327" cy="9296400"/>
          </a:xfrm>
          <a:prstGeom prst="rect">
            <a:avLst/>
          </a:prstGeom>
        </p:spPr>
        <p:txBody>
          <a:bodyPr anchor="t"/>
          <a:lstStyle/>
          <a:p>
            <a:pPr marL="0" indent="0" defTabSz="767715">
              <a:spcBef>
                <a:spcPts val="3700"/>
              </a:spcBef>
              <a:buSzTx/>
              <a:buNone/>
              <a:defRPr sz="5022"/>
            </a:pPr>
            <a:r>
              <a:t>Why do cells work the first time but not the second?</a:t>
            </a:r>
          </a:p>
          <a:p>
            <a:pPr marL="0" indent="0" defTabSz="767715">
              <a:spcBef>
                <a:spcPts val="3700"/>
              </a:spcBef>
              <a:buSzTx/>
              <a:buNone/>
              <a:defRPr sz="5022"/>
            </a:pPr>
            <a:r>
              <a:t>Why are there so many brackets everywhere?</a:t>
            </a:r>
          </a:p>
          <a:p>
            <a:pPr marL="0" indent="0" defTabSz="767715">
              <a:spcBef>
                <a:spcPts val="3700"/>
              </a:spcBef>
              <a:buSzTx/>
              <a:buNone/>
              <a:defRPr sz="5022"/>
            </a:pPr>
            <a:r>
              <a:t>String methods: how do I work with text?</a:t>
            </a:r>
          </a:p>
          <a:p>
            <a:pPr marL="0" indent="0" defTabSz="767715">
              <a:spcBef>
                <a:spcPts val="3700"/>
              </a:spcBef>
              <a:buSzTx/>
              <a:buNone/>
              <a:defRPr sz="5022"/>
            </a:pPr>
            <a:r>
              <a:t>Demo: using last letter of a person’s first name to predict birth sex</a:t>
            </a:r>
          </a:p>
        </p:txBody>
      </p:sp>
      <p:pic>
        <p:nvPicPr>
          <p:cNvPr id="18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8426" y="3149600"/>
            <a:ext cx="12335913" cy="105346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1" build="p" bldLvl="5" animBg="1" advAuto="0"/>
      <p:bldP spid="186" grpId="2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Extra resources: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1" algn="l" defTabSz="643889">
              <a:defRPr sz="8736"/>
            </a:pPr>
            <a:r>
              <a:rPr lang="en-US" dirty="0"/>
              <a:t>Extra Resources:</a:t>
            </a:r>
            <a:endParaRPr dirty="0">
              <a:hlinkClick r:id="rId2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E37EC9-276E-9D48-89FA-09283ABAAE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1650999" lvl="1" indent="-1155699" defTabSz="643889">
              <a:defRPr sz="8736"/>
            </a:pPr>
            <a:r>
              <a:rPr lang="en-US" dirty="0"/>
              <a:t>Lecture slides/Classes on pandas</a:t>
            </a:r>
          </a:p>
          <a:p>
            <a:pPr marL="1650999" lvl="1" indent="-1155699" defTabSz="643889">
              <a:defRPr sz="8736"/>
            </a:pPr>
            <a:r>
              <a:rPr lang="en-US" dirty="0"/>
              <a:t>Ch3 of </a:t>
            </a:r>
            <a:r>
              <a:rPr lang="en-US" u="sng" dirty="0">
                <a:hlinkClick r:id="rId3"/>
              </a:rPr>
              <a:t>Principles and Techniques of Data Science</a:t>
            </a:r>
            <a:r>
              <a:rPr lang="en-US" dirty="0"/>
              <a:t> </a:t>
            </a:r>
          </a:p>
          <a:p>
            <a:pPr marL="1650999" lvl="1" indent="-1155699" defTabSz="643889">
              <a:defRPr sz="8736"/>
            </a:pPr>
            <a:r>
              <a:rPr lang="en-US" dirty="0"/>
              <a:t>10 minutes to pandas: </a:t>
            </a:r>
            <a:r>
              <a:rPr lang="en-US" u="sng" dirty="0">
                <a:hlinkClick r:id="rId4"/>
              </a:rPr>
              <a:t>pandas.pydata.org/pandas-docs/stable/getting_started/10min.html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A2 tips"/>
          <p:cNvSpPr txBox="1">
            <a:spLocks noGrp="1"/>
          </p:cNvSpPr>
          <p:nvPr>
            <p:ph type="title"/>
          </p:nvPr>
        </p:nvSpPr>
        <p:spPr>
          <a:xfrm>
            <a:off x="1689991" y="574916"/>
            <a:ext cx="21004018" cy="1457381"/>
          </a:xfrm>
          <a:prstGeom prst="rect">
            <a:avLst/>
          </a:prstGeom>
        </p:spPr>
        <p:txBody>
          <a:bodyPr/>
          <a:lstStyle/>
          <a:p>
            <a:pPr lvl="1" algn="l" defTabSz="577850">
              <a:defRPr sz="7840"/>
            </a:pPr>
            <a:r>
              <a:t>A2 tips</a:t>
            </a:r>
          </a:p>
        </p:txBody>
      </p:sp>
      <p:sp>
        <p:nvSpPr>
          <p:cNvPr id="191" name="Q3b: The average of a column of 0/1s is the proportion of 1s.…"/>
          <p:cNvSpPr txBox="1">
            <a:spLocks noGrp="1"/>
          </p:cNvSpPr>
          <p:nvPr>
            <p:ph type="body" idx="4294967295"/>
          </p:nvPr>
        </p:nvSpPr>
        <p:spPr>
          <a:xfrm>
            <a:off x="888164" y="2124873"/>
            <a:ext cx="22607672" cy="10321127"/>
          </a:xfrm>
          <a:prstGeom prst="rect">
            <a:avLst/>
          </a:prstGeom>
        </p:spPr>
        <p:txBody>
          <a:bodyPr anchor="t"/>
          <a:lstStyle/>
          <a:p>
            <a:pPr marL="714374" indent="-714374">
              <a:defRPr sz="5400"/>
            </a:pPr>
            <a:r>
              <a:rPr dirty="0"/>
              <a:t>Q3b: The average of a column of 0/1s is the proportion of 1s.</a:t>
            </a:r>
          </a:p>
          <a:p>
            <a:pPr marL="714374" indent="-714374">
              <a:defRPr sz="5400"/>
            </a:pPr>
            <a:r>
              <a:rPr dirty="0"/>
              <a:t>Q5b: Use a list of </a:t>
            </a:r>
            <a:r>
              <a:rPr dirty="0" err="1"/>
              <a:t>dtypes</a:t>
            </a:r>
            <a:r>
              <a:rPr dirty="0"/>
              <a:t> instead of a single string to select multiple </a:t>
            </a:r>
            <a:r>
              <a:rPr dirty="0" err="1"/>
              <a:t>dtypes</a:t>
            </a:r>
            <a:r>
              <a:rPr lang="en-US" dirty="0"/>
              <a:t>; String </a:t>
            </a:r>
            <a:r>
              <a:rPr lang="en-US"/>
              <a:t>is called </a:t>
            </a:r>
            <a:r>
              <a:rPr lang="en-US" dirty="0"/>
              <a:t>object </a:t>
            </a:r>
            <a:r>
              <a:rPr lang="en-US"/>
              <a:t>in Pandas.</a:t>
            </a:r>
            <a:endParaRPr dirty="0"/>
          </a:p>
          <a:p>
            <a:pPr marL="714374" indent="-714374">
              <a:defRPr sz="5400"/>
            </a:pPr>
            <a:r>
              <a:rPr dirty="0"/>
              <a:t>Q5d: Adding two Series together sums each element in the two Series. Use </a:t>
            </a:r>
            <a:r>
              <a:rPr dirty="0" err="1"/>
              <a:t>df.assign</a:t>
            </a:r>
            <a:r>
              <a:rPr dirty="0"/>
              <a:t> to create a new column.</a:t>
            </a:r>
          </a:p>
          <a:p>
            <a:pPr marL="714374" indent="-714374">
              <a:defRPr sz="5400"/>
            </a:pPr>
            <a:r>
              <a:rPr dirty="0"/>
              <a:t>Q6a: I’ll walk through this one</a:t>
            </a:r>
          </a:p>
          <a:p>
            <a:pPr marL="714374" indent="-714374">
              <a:defRPr sz="5400"/>
            </a:pPr>
            <a:r>
              <a:rPr dirty="0"/>
              <a:t>Q8b: Use a list of strings in .</a:t>
            </a:r>
            <a:r>
              <a:rPr dirty="0" err="1"/>
              <a:t>agg</a:t>
            </a:r>
            <a:r>
              <a:rPr dirty="0"/>
              <a:t> to call multiple aggregation methods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1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Welcome to the wonderful world of pandas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Welcome to the wonderful world of pandas!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andas is really useful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Pandas is really useful!</a:t>
            </a:r>
          </a:p>
        </p:txBody>
      </p:sp>
      <p:pic>
        <p:nvPicPr>
          <p:cNvPr id="128" name="Screen Shot 2019-10-22 at 9.45.26 PM.png" descr="Screen Shot 2019-10-22 at 9.45.2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12" y="3098579"/>
            <a:ext cx="7409476" cy="75188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004" y="3098579"/>
            <a:ext cx="9199615" cy="60725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6640" y="3098579"/>
            <a:ext cx="7847916" cy="6072553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It converts python into a usable (and good!) data analysis tool"/>
          <p:cNvSpPr txBox="1"/>
          <p:nvPr/>
        </p:nvSpPr>
        <p:spPr>
          <a:xfrm>
            <a:off x="1174415" y="11074400"/>
            <a:ext cx="21005801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spcBef>
                <a:spcPts val="0"/>
              </a:spcBef>
              <a:defRPr sz="4600" b="0"/>
            </a:lvl1pPr>
          </a:lstStyle>
          <a:p>
            <a:r>
              <a:t>It converts python into a usable (and good!) data analysis tool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1" animBg="1" advAuto="0"/>
      <p:bldP spid="129" grpId="2" animBg="1" advAuto="0"/>
      <p:bldP spid="130" grpId="3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andas has terrible error messages"/>
          <p:cNvSpPr txBox="1">
            <a:spLocks noGrp="1"/>
          </p:cNvSpPr>
          <p:nvPr>
            <p:ph type="title"/>
          </p:nvPr>
        </p:nvSpPr>
        <p:spPr>
          <a:xfrm>
            <a:off x="1689100" y="400204"/>
            <a:ext cx="21005800" cy="22860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718184">
              <a:defRPr sz="9744"/>
            </a:lvl1pPr>
          </a:lstStyle>
          <a:p>
            <a:r>
              <a:rPr dirty="0"/>
              <a:t>Pandas has terrible error messages</a:t>
            </a:r>
          </a:p>
        </p:txBody>
      </p:sp>
      <p:pic>
        <p:nvPicPr>
          <p:cNvPr id="134" name="Screenshot 2019-10-22 21.48.14.png" descr="Screenshot 2019-10-22 21.48.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4099510"/>
            <a:ext cx="7400456" cy="56631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Screenshot 2019-10-22 21.48.20.png" descr="Screenshot 2019-10-22 21.48.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2937" y="2686204"/>
            <a:ext cx="13321991" cy="107702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1" animBg="1" advAuto="0"/>
      <p:bldP spid="135" grpId="2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andas has unfriendly docu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60400">
              <a:defRPr sz="8960"/>
            </a:lvl1pPr>
          </a:lstStyle>
          <a:p>
            <a:r>
              <a:t>Pandas has unfriendly documentation</a:t>
            </a:r>
          </a:p>
        </p:txBody>
      </p:sp>
      <p:pic>
        <p:nvPicPr>
          <p:cNvPr id="138" name="Screenshot 2019-10-22 21.50.07.png" descr="Screenshot 2019-10-22 21.50.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2221353"/>
            <a:ext cx="10064285" cy="11152893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Also, there are typically many ways to do the same thing in pandas."/>
          <p:cNvSpPr txBox="1">
            <a:spLocks noGrp="1"/>
          </p:cNvSpPr>
          <p:nvPr>
            <p:ph type="body" sz="half" idx="1"/>
          </p:nvPr>
        </p:nvSpPr>
        <p:spPr>
          <a:xfrm>
            <a:off x="13831484" y="3149600"/>
            <a:ext cx="8863416" cy="929640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r>
              <a:rPr dirty="0"/>
              <a:t>Also, there are typically many ways to do the same thing in pandas.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1" animBg="1" advAuto="0"/>
      <p:bldP spid="139" grpId="2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3 skills that will save you 5+ hours on A2: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02615">
              <a:defRPr sz="8176"/>
            </a:lvl1pPr>
          </a:lstStyle>
          <a:p>
            <a:r>
              <a:t>3 skills that will save you 5+ hours on A2:</a:t>
            </a:r>
          </a:p>
        </p:txBody>
      </p:sp>
      <p:sp>
        <p:nvSpPr>
          <p:cNvPr id="142" name="Knowing the difference between a pandas Series and Data Fram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Knowing the difference between a pandas Series and Data Frame.</a:t>
            </a:r>
          </a:p>
          <a:p>
            <a:r>
              <a:t>Knowing how to use Google effectively.</a:t>
            </a:r>
          </a:p>
          <a:p>
            <a:r>
              <a:t>Knowing how to read the pandas documentation.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What’s a Data Fram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What’s a Data Frame?</a:t>
            </a:r>
          </a:p>
        </p:txBody>
      </p:sp>
      <p:sp>
        <p:nvSpPr>
          <p:cNvPr id="145" name="Data Frame: two-dimensional table of data.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9405147" cy="929640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Frame: two-dimensional table of data.</a:t>
            </a:r>
          </a:p>
          <a:p>
            <a:pPr marL="0" indent="0">
              <a:buSzTx/>
              <a:buNone/>
            </a:pPr>
            <a:r>
              <a:t>All columns are the same type (but not rows).</a:t>
            </a:r>
          </a:p>
          <a:p>
            <a:pPr marL="0" indent="0">
              <a:buSzTx/>
              <a:buNone/>
            </a:pPr>
            <a:r>
              <a:t>Every row and every column has a label.</a:t>
            </a:r>
          </a:p>
          <a:p>
            <a:pPr marL="0" indent="0">
              <a:buSzTx/>
              <a:buNone/>
            </a:pPr>
            <a:r>
              <a:t>We call the set of row labels the Index of a DataFrame</a:t>
            </a:r>
          </a:p>
        </p:txBody>
      </p:sp>
      <p:pic>
        <p:nvPicPr>
          <p:cNvPr id="146" name="5WOiZt5Kou5OU_1wU45AAKvwLygFQ6OGNMEIefkO65Dc91cWDSUWSCiftUW2o4narirKlLs7i5S7Fq9jpgL2g3IH3OhsBnqxePea4UqJeg_m-kyiwlPVJ2aVWAycB0xCVLo1JZobR6I.png" descr="5WOiZt5Kou5OU_1wU45AAKvwLygFQ6OGNMEIefkO65Dc91cWDSUWSCiftUW2o4narirKlLs7i5S7Fq9jpgL2g3IH3OhsBnqxePea4UqJeg_m-kyiwlPVJ2aVWAycB0xCVLo1JZobR6I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0" y="2641600"/>
            <a:ext cx="10761444" cy="7844184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Rectangle"/>
          <p:cNvSpPr/>
          <p:nvPr/>
        </p:nvSpPr>
        <p:spPr>
          <a:xfrm>
            <a:off x="12474231" y="3601760"/>
            <a:ext cx="1521157" cy="6884024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8" name="Index"/>
          <p:cNvSpPr txBox="1"/>
          <p:nvPr/>
        </p:nvSpPr>
        <p:spPr>
          <a:xfrm>
            <a:off x="12442481" y="10671084"/>
            <a:ext cx="2595246" cy="122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spcBef>
                <a:spcPts val="4000"/>
              </a:spcBef>
            </a:lvl1pPr>
          </a:lstStyle>
          <a:p>
            <a:r>
              <a:t>Index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1" build="p" bldLvl="5" animBg="1" advAuto="0"/>
      <p:bldP spid="146" grpId="2" animBg="1" advAuto="0"/>
      <p:bldP spid="147" grpId="3" animBg="1" advAuto="0"/>
      <p:bldP spid="148" grpId="4" build="p" bldLvl="5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y9UiyCCtVQnEXuJu5SndPMT7j04ifbEdhYRGIId3S-K9ZgXjGQdf03wY2nmj6fGQK_K6ttFCNnvqVHgjVZKSoB2kyT2diZRC3LkhLBk74hX2UaUJDugPzvY9RCpKmrTdCrtMcgTAV7U.png" descr="y9UiyCCtVQnEXuJu5SndPMT7j04ifbEdhYRGIId3S-K9ZgXjGQdf03wY2nmj6fGQK_K6ttFCNnvqVHgjVZKSoB2kyT2diZRC3LkhLBk74hX2UaUJDugPzvY9RCpKmrTdCrtMcgTAV7U.png"/>
          <p:cNvPicPr>
            <a:picLocks noChangeAspect="1"/>
          </p:cNvPicPr>
          <p:nvPr/>
        </p:nvPicPr>
        <p:blipFill>
          <a:blip r:embed="rId2"/>
          <a:srcRect r="50000"/>
          <a:stretch>
            <a:fillRect/>
          </a:stretch>
        </p:blipFill>
        <p:spPr>
          <a:xfrm>
            <a:off x="14918097" y="2825707"/>
            <a:ext cx="5923375" cy="5972944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What’s a Serie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What’s a Series?</a:t>
            </a:r>
          </a:p>
        </p:txBody>
      </p:sp>
      <p:sp>
        <p:nvSpPr>
          <p:cNvPr id="152" name="Series: one-dimensional sequence of data.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9405147" cy="929640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Series: one-dimensional sequence of data.</a:t>
            </a:r>
          </a:p>
          <a:p>
            <a:pPr marL="0" indent="0">
              <a:buSzTx/>
              <a:buNone/>
            </a:pPr>
            <a:r>
              <a:t>Usually created by taking a single column from a Data Frame.</a:t>
            </a:r>
          </a:p>
        </p:txBody>
      </p:sp>
      <p:sp>
        <p:nvSpPr>
          <p:cNvPr id="153" name="Rectangle"/>
          <p:cNvSpPr/>
          <p:nvPr/>
        </p:nvSpPr>
        <p:spPr>
          <a:xfrm>
            <a:off x="14949847" y="2857457"/>
            <a:ext cx="1023986" cy="5091593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4" name="Index"/>
          <p:cNvSpPr txBox="1"/>
          <p:nvPr/>
        </p:nvSpPr>
        <p:spPr>
          <a:xfrm>
            <a:off x="12607706" y="6858000"/>
            <a:ext cx="2595246" cy="122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spcBef>
                <a:spcPts val="4000"/>
              </a:spcBef>
            </a:lvl1pPr>
          </a:lstStyle>
          <a:p>
            <a:r>
              <a:t>Index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5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" grpId="2" animBg="1" advAuto="0"/>
      <p:bldP spid="152" grpId="1" build="p" bldLvl="5" animBg="1" advAuto="0"/>
      <p:bldP spid="153" grpId="3" animBg="1" advAuto="0"/>
      <p:bldP spid="154" grpId="4" build="p" bldLvl="5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Why is this importan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is this important?</a:t>
            </a:r>
          </a:p>
        </p:txBody>
      </p:sp>
      <p:sp>
        <p:nvSpPr>
          <p:cNvPr id="157" name="Most pandas methods work differently between Data Frames and Series.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9405147" cy="929640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Most pandas methods work differently between Data Frames and Series.</a:t>
            </a:r>
          </a:p>
          <a:p>
            <a:pPr marL="0" indent="0">
              <a:buSzTx/>
              <a:buNone/>
            </a:pPr>
            <a:r>
              <a:t>The documentation will tell you what type of object the method is for.</a:t>
            </a:r>
          </a:p>
        </p:txBody>
      </p:sp>
      <p:pic>
        <p:nvPicPr>
          <p:cNvPr id="158" name="Screenshot 2019-10-22 22.04.28.png" descr="Screenshot 2019-10-22 22.04.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5360" y="2641600"/>
            <a:ext cx="11976101" cy="7023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Screenshot 2019-10-22 22.04.36.png" descr="Screenshot 2019-10-22 22.04.3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2960" y="6550570"/>
            <a:ext cx="12280901" cy="7581901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Rectangle"/>
          <p:cNvSpPr/>
          <p:nvPr/>
        </p:nvSpPr>
        <p:spPr>
          <a:xfrm>
            <a:off x="13379298" y="2468868"/>
            <a:ext cx="4937774" cy="941513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13168811" y="6387243"/>
            <a:ext cx="4937775" cy="941514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" grpId="1" build="p" bldLvl="5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40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40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608</Words>
  <Application>Microsoft Macintosh PowerPoint</Application>
  <PresentationFormat>Custom</PresentationFormat>
  <Paragraphs>70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Avenir Next</vt:lpstr>
      <vt:lpstr>Helvetica Neue</vt:lpstr>
      <vt:lpstr>Helvetica Neue Light</vt:lpstr>
      <vt:lpstr>Helvetica Neue Medium</vt:lpstr>
      <vt:lpstr>Menlo</vt:lpstr>
      <vt:lpstr>White</vt:lpstr>
      <vt:lpstr>pandas and A2</vt:lpstr>
      <vt:lpstr>Welcome to the wonderful world of pandas!</vt:lpstr>
      <vt:lpstr>Pandas is really useful!</vt:lpstr>
      <vt:lpstr>Pandas has terrible error messages</vt:lpstr>
      <vt:lpstr>Pandas has unfriendly documentation</vt:lpstr>
      <vt:lpstr>3 skills that will save you 5+ hours on A2:</vt:lpstr>
      <vt:lpstr>What’s a Data Frame?</vt:lpstr>
      <vt:lpstr>What’s a Series?</vt:lpstr>
      <vt:lpstr>Why is this important?</vt:lpstr>
      <vt:lpstr>Why is this important?</vt:lpstr>
      <vt:lpstr>How to use Google properly</vt:lpstr>
      <vt:lpstr>How to read pandas documentation</vt:lpstr>
      <vt:lpstr>Finally: don’t use loops</vt:lpstr>
      <vt:lpstr>Preview of next week</vt:lpstr>
      <vt:lpstr>Extra Resources:</vt:lpstr>
      <vt:lpstr>A2 tips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pandas and A2</dc:title>
  <cp:lastModifiedBy>Atman P Patel</cp:lastModifiedBy>
  <cp:revision>5</cp:revision>
  <dcterms:modified xsi:type="dcterms:W3CDTF">2020-10-25T17:32:35Z</dcterms:modified>
</cp:coreProperties>
</file>